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93" r:id="rId10"/>
    <p:sldId id="268" r:id="rId11"/>
    <p:sldId id="298" r:id="rId12"/>
    <p:sldId id="302" r:id="rId13"/>
    <p:sldId id="303" r:id="rId14"/>
    <p:sldId id="304" r:id="rId15"/>
    <p:sldId id="300" r:id="rId16"/>
    <p:sldId id="306" r:id="rId17"/>
    <p:sldId id="309" r:id="rId18"/>
    <p:sldId id="307" r:id="rId19"/>
    <p:sldId id="308" r:id="rId20"/>
    <p:sldId id="311" r:id="rId21"/>
    <p:sldId id="312" r:id="rId22"/>
    <p:sldId id="310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05" r:id="rId32"/>
    <p:sldId id="324" r:id="rId33"/>
    <p:sldId id="323" r:id="rId34"/>
    <p:sldId id="325" r:id="rId35"/>
    <p:sldId id="321" r:id="rId36"/>
    <p:sldId id="327" r:id="rId37"/>
    <p:sldId id="328" r:id="rId38"/>
    <p:sldId id="326" r:id="rId39"/>
    <p:sldId id="332" r:id="rId40"/>
    <p:sldId id="330" r:id="rId41"/>
    <p:sldId id="331" r:id="rId42"/>
    <p:sldId id="333" r:id="rId43"/>
    <p:sldId id="334" r:id="rId44"/>
    <p:sldId id="335" r:id="rId45"/>
    <p:sldId id="336" r:id="rId46"/>
    <p:sldId id="329" r:id="rId47"/>
    <p:sldId id="301" r:id="rId48"/>
    <p:sldId id="272" r:id="rId49"/>
    <p:sldId id="273" r:id="rId50"/>
    <p:sldId id="274" r:id="rId51"/>
    <p:sldId id="275" r:id="rId52"/>
    <p:sldId id="295" r:id="rId53"/>
    <p:sldId id="276" r:id="rId54"/>
    <p:sldId id="296" r:id="rId55"/>
    <p:sldId id="277" r:id="rId56"/>
    <p:sldId id="278" r:id="rId57"/>
    <p:sldId id="297" r:id="rId58"/>
    <p:sldId id="279" r:id="rId59"/>
    <p:sldId id="280" r:id="rId60"/>
    <p:sldId id="282" r:id="rId61"/>
    <p:sldId id="294" r:id="rId62"/>
    <p:sldId id="283" r:id="rId63"/>
    <p:sldId id="281" r:id="rId64"/>
    <p:sldId id="285" r:id="rId65"/>
    <p:sldId id="286" r:id="rId66"/>
    <p:sldId id="287" r:id="rId67"/>
    <p:sldId id="288" r:id="rId68"/>
    <p:sldId id="289" r:id="rId69"/>
    <p:sldId id="290" r:id="rId70"/>
    <p:sldId id="299" r:id="rId71"/>
    <p:sldId id="259" r:id="rId72"/>
    <p:sldId id="265" r:id="rId73"/>
    <p:sldId id="266" r:id="rId74"/>
    <p:sldId id="292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7386" autoAdjust="0"/>
    <p:restoredTop sz="82260" autoAdjust="0"/>
  </p:normalViewPr>
  <p:slideViewPr>
    <p:cSldViewPr>
      <p:cViewPr>
        <p:scale>
          <a:sx n="60" d="100"/>
          <a:sy n="60" d="100"/>
        </p:scale>
        <p:origin x="-984" y="-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4/5/2011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0F845E-D09C-46BF-9130-EFBA22D1A418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9E609F-F48E-4BF1-B238-579F2850EEDE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EB8633-1316-4E04-8FF9-230A83959DAB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0B87EC-5DC8-466F-A8EC-204A8A3F0094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FEF505-A019-48B2-8510-44AC108B0CFF}" type="slidenum">
              <a:rPr lang="en-US" sz="1200"/>
              <a:pPr algn="r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22EF79-D95E-4171-858D-44FDF3F4CAC3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20C4ED-8580-44C5-A74D-DE0A8E40590A}" type="slidenum">
              <a:rPr lang="en-US" sz="1200"/>
              <a:pPr algn="r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FEB81F-C95C-493E-9ACD-CCD1F7F26EDD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28468A-A727-4BC0-BD0A-8253A333A68F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60</a:t>
            </a:fld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822A6E-6AF0-42A3-B850-9B102FBAFEEF}" type="slidenum">
              <a:rPr lang="en-US" sz="1200"/>
              <a:pPr algn="r"/>
              <a:t>61</a:t>
            </a:fld>
            <a:endParaRPr lang="en-US" sz="12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62</a:t>
            </a:fld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86A629-0E1C-4131-85D0-F9020ADB8A77}" type="slidenum">
              <a:rPr lang="en-US" smtClean="0"/>
              <a:pPr/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ABCBB5-6FA9-46C4-86E3-2F1D96CB96FD}" type="slidenum">
              <a:rPr lang="en-US" smtClean="0"/>
              <a:pPr/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431581-C5AF-498E-838E-481D85E8EAA7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E22E0-3D45-4A03-BB5F-5DF269FD7875}" type="slidenum">
              <a:rPr lang="en-US" smtClean="0"/>
              <a:pPr/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71</a:t>
            </a:fld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9D0C62-9291-4FBB-9B63-84AF3590D1A6}" type="slidenum">
              <a:rPr lang="en-US" sz="1200"/>
              <a:pPr algn="r"/>
              <a:t>74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matching_movie.wmv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block_displacement_movie.wmv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.wmv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thesis_presentation\pat159rightbulblongcont_20100317140505_zoom.wmv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unstable.wmv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video\stable.wmv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Carotid Plaque Characterization with Medical Ultrasound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Under the supervision of Dr. Tomy Varghese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 dissertation submitted in partial fulfillment of the requirements for the degree of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Doctor of Philosophy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(Department of Biomedical Engineering)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7,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Specific Aims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1: Non-invasive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ultrasonic carotid plaque strain imaging for stroke risk assessment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2: </a:t>
            </a:r>
            <a:r>
              <a:rPr lang="en-US" sz="2400" i="1" dirty="0" smtClean="0">
                <a:solidFill>
                  <a:srgbClr val="FFFF66"/>
                </a:solidFill>
                <a:latin typeface="Bitstream Vera Sans" pitchFamily="34" charset="0"/>
              </a:rPr>
              <a:t>In vitro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 ultrasonic high frequency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plaque characterization.</a:t>
            </a:r>
          </a:p>
          <a:p>
            <a:pPr marL="457200" lvl="1" indent="0" eaLnBrk="1" hangingPunct="1"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Aim 3: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detection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43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Displacement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19" grpId="1" animBg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5" y="762000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impaired movement, speech, cognition,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51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  <a:p>
            <a:pPr marL="290513" indent="-29051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1538" y="1676400"/>
            <a:ext cx="446246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Scale-space</a:t>
            </a:r>
            <a:r>
              <a:rPr lang="en-US" dirty="0" smtClean="0">
                <a:solidFill>
                  <a:srgbClr val="E6E6E6"/>
                </a:solidFill>
              </a:rPr>
              <a:t> representation of RF-images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Filter by 2D </a:t>
            </a:r>
            <a:r>
              <a:rPr lang="en-US" dirty="0" smtClean="0">
                <a:solidFill>
                  <a:srgbClr val="FFFF66"/>
                </a:solidFill>
              </a:rPr>
              <a:t>Gaussian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Subsample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Use low-resolution tracked displacements to </a:t>
            </a:r>
            <a:r>
              <a:rPr lang="en-US" dirty="0" smtClean="0">
                <a:solidFill>
                  <a:srgbClr val="FFFF66"/>
                </a:solidFill>
              </a:rPr>
              <a:t>initialize</a:t>
            </a:r>
            <a:r>
              <a:rPr lang="en-US" dirty="0" smtClean="0">
                <a:solidFill>
                  <a:srgbClr val="E6E6E6"/>
                </a:solidFill>
              </a:rPr>
              <a:t> higher resolution motion-tracking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  <a:endParaRPr lang="en-US" dirty="0" smtClean="0">
              <a:solidFill>
                <a:srgbClr val="E6E6E6"/>
              </a:solidFill>
            </a:endParaRP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6E6E6"/>
                </a:solidFill>
              </a:rPr>
              <a:t>Xxbyxx</a:t>
            </a:r>
            <a:r>
              <a:rPr lang="en-US" dirty="0" smtClean="0">
                <a:solidFill>
                  <a:srgbClr val="E6E6E6"/>
                </a:solidFill>
              </a:rPr>
              <a:t>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optimization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Atrial fibrillation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Patent foramen ovale</a:t>
            </a:r>
          </a:p>
          <a:p>
            <a:pPr marL="692150" lvl="1" indent="-234950" eaLnBrk="1" hangingPunct="1"/>
            <a:r>
              <a:rPr lang="en-US" sz="22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20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3599"/>
            <a:ext cx="4044095" cy="304800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</a:t>
            </a:r>
            <a:r>
              <a:rPr lang="en-US" dirty="0" smtClean="0">
                <a:solidFill>
                  <a:srgbClr val="FFFF66"/>
                </a:solidFill>
              </a:rPr>
              <a:t>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0622"/>
            <a:ext cx="4343400" cy="317778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0200"/>
            <a:ext cx="5207520" cy="38100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2057400"/>
            <a:ext cx="5055119" cy="381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484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  <p:bldP spid="2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2743200"/>
            <a:ext cx="5207520" cy="38100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0400"/>
            <a:ext cx="5055119" cy="381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</a:t>
            </a:r>
            <a:r>
              <a:rPr lang="en-US" dirty="0" err="1" smtClean="0">
                <a:solidFill>
                  <a:srgbClr val="E6E6E6"/>
                </a:solidFill>
              </a:rPr>
              <a:t>igenvalues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445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Displacement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Images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Cardiac Cycle Accumulation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Strain Metrics</a:t>
            </a:r>
            <a:endParaRPr lang="en-US" sz="1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350838" indent="-350838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50838" indent="-350838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</p:txBody>
      </p:sp>
      <p:pic>
        <p:nvPicPr>
          <p:cNvPr id="1946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apparatu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1649413"/>
            <a:ext cx="4038600" cy="4427537"/>
          </a:xfrm>
          <a:noFill/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105400" y="6400800"/>
            <a:ext cx="1371600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410200" y="64150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2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 eaLnBrk="1" hangingPunct="1">
              <a:buFontTx/>
              <a:buNone/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2048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7" descr="IMG_083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8200" y="2347913"/>
            <a:ext cx="4038600" cy="30289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accumulates in the larger arteries throughout our lives.</a:t>
            </a:r>
          </a:p>
          <a:p>
            <a:pPr marL="290513" indent="-290513" eaLnBrk="1" hangingPunct="1">
              <a:buFontTx/>
              <a:buNone/>
            </a:pPr>
            <a:endParaRPr lang="en-US" sz="1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carotid bifurcation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is particularly susceptible to accumulation.</a:t>
            </a:r>
          </a:p>
          <a:p>
            <a:pPr marL="290513" indent="-290513" eaLnBrk="1" hangingPunct="1">
              <a:buFontTx/>
              <a:buNone/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150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IMG_084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4495800" y="2057400"/>
            <a:ext cx="4419600" cy="3314700"/>
          </a:xfrm>
          <a:noFill/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457200" y="17526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Plaques are obtained immediately following endarterectomy.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They are placed in a water bath and suspended by catheter sheaths.</a:t>
            </a:r>
          </a:p>
          <a:p>
            <a:pPr marL="290513" indent="-290513">
              <a:spcBef>
                <a:spcPct val="20000"/>
              </a:spcBef>
            </a:pPr>
            <a:endParaRPr lang="en-US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Imaging is performed with a commercial </a:t>
            </a:r>
            <a:r>
              <a:rPr lang="en-US" sz="2400">
                <a:solidFill>
                  <a:srgbClr val="FFFF66"/>
                </a:solidFill>
                <a:latin typeface="Bitstream Vera Sans" pitchFamily="34" charset="0"/>
              </a:rPr>
              <a:t>VisualSonics 770</a:t>
            </a:r>
            <a:r>
              <a:rPr lang="en-US" sz="2400">
                <a:solidFill>
                  <a:srgbClr val="E6E6E6"/>
                </a:solidFill>
                <a:latin typeface="Bitstream Vera Sans" pitchFamily="34" charset="0"/>
              </a:rPr>
              <a:t> system.</a:t>
            </a:r>
          </a:p>
          <a:p>
            <a:pPr marL="290513" indent="-290513">
              <a:spcBef>
                <a:spcPct val="20000"/>
              </a:spcBef>
              <a:buFontTx/>
              <a:buChar char="•"/>
            </a:pPr>
            <a:endParaRPr lang="en-US" sz="2000">
              <a:solidFill>
                <a:srgbClr val="E6E6E6"/>
              </a:solidFill>
              <a:latin typeface="Bitstream Ver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5603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5" name="un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050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5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6627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9" descr="pat142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6629" name="Picture 11" descr="pat142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44963"/>
            <a:ext cx="4038600" cy="1773237"/>
          </a:xfrm>
          <a:noFill/>
        </p:spPr>
      </p:pic>
      <p:pic>
        <p:nvPicPr>
          <p:cNvPr id="26630" name="Picture 15" descr="pat142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6631" name="Picture 16" descr="pat142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60838"/>
            <a:ext cx="4038600" cy="1743075"/>
          </a:xfrm>
          <a:noFill/>
        </p:spPr>
      </p:pic>
      <p:sp>
        <p:nvSpPr>
          <p:cNvPr id="26632" name="Text Box 17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6633" name="Text Box 18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2133600" y="57912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133600" y="5791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2484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2484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8675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stable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5"/>
          <a:srcRect/>
          <a:stretch>
            <a:fillRect/>
          </a:stretch>
        </p:blipFill>
        <p:spPr>
          <a:xfrm>
            <a:off x="1524000" y="198120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6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6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pic>
        <p:nvPicPr>
          <p:cNvPr id="29699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9" descr="pat144_b_mode_volum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43013" y="1600200"/>
            <a:ext cx="2465387" cy="2185988"/>
          </a:xfrm>
          <a:noFill/>
        </p:spPr>
      </p:pic>
      <p:pic>
        <p:nvPicPr>
          <p:cNvPr id="29701" name="Picture 11" descr="pat144_b_mode_slic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" y="4157663"/>
            <a:ext cx="4038600" cy="1749425"/>
          </a:xfrm>
          <a:noFill/>
        </p:spPr>
      </p:pic>
      <p:pic>
        <p:nvPicPr>
          <p:cNvPr id="29702" name="Picture 13" descr="pat144_bsc_volum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434013" y="1600200"/>
            <a:ext cx="2465387" cy="2185988"/>
          </a:xfrm>
          <a:noFill/>
        </p:spPr>
      </p:pic>
      <p:pic>
        <p:nvPicPr>
          <p:cNvPr id="29703" name="Picture 15" descr="pat144_bsc_slic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/>
          <a:srcRect/>
          <a:stretch>
            <a:fillRect/>
          </a:stretch>
        </p:blipFill>
        <p:spPr>
          <a:xfrm>
            <a:off x="4648200" y="4152900"/>
            <a:ext cx="4038600" cy="1758950"/>
          </a:xfrm>
          <a:noFill/>
        </p:spPr>
      </p:pic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1981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B Mode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981200" y="5729288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81200" y="5729288"/>
            <a:ext cx="99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6248400" y="5715000"/>
            <a:ext cx="731838" cy="0"/>
          </a:xfrm>
          <a:prstGeom prst="line">
            <a:avLst/>
          </a:prstGeom>
          <a:noFill/>
          <a:ln w="19050">
            <a:solidFill>
              <a:srgbClr val="E6E6E6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6248400" y="5715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E6E6E6"/>
                </a:solidFill>
              </a:rPr>
              <a:t>3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724400"/>
            <a:ext cx="8229600" cy="1401763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Compare tissue composition areas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identified in histology planes to the high frequency US and 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strain images</a:t>
            </a:r>
            <a:r>
              <a:rPr lang="en-US" sz="2800" i="1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24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600200" y="3886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Histology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5181600" y="3886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Integrated Backscatter</a:t>
            </a:r>
          </a:p>
        </p:txBody>
      </p:sp>
      <p:pic>
        <p:nvPicPr>
          <p:cNvPr id="30727" name="Picture 14" descr="pat143_histology_proximal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09600" y="1905000"/>
            <a:ext cx="3505200" cy="1612900"/>
          </a:xfrm>
          <a:noFill/>
        </p:spPr>
      </p:pic>
      <p:pic>
        <p:nvPicPr>
          <p:cNvPr id="30728" name="Picture 16" descr="pat143_bsc_proximal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4343400" y="1752600"/>
            <a:ext cx="4800600" cy="1901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Collect continuous velocity data for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1 hour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immediately following carotid ultrasound.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Reviewed by three trained observers.</a:t>
            </a:r>
            <a:b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High Intensity Transient Siignals (HITS) count &gt;= 1/hour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associated with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increased stroke risk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3277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Microemboli indicated by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Preliminary results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4495800" cy="4678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Custom software to address analysis challenges.</a:t>
            </a: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Peak of velocity envelope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saved to search for HITS criteria.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Unilateral velocity 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on curve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Machine detected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intensity</a:t>
            </a:r>
            <a:r>
              <a:rPr lang="en-US" sz="1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spikes</a:t>
            </a: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displayed as points</a:t>
            </a:r>
          </a:p>
          <a:p>
            <a:pPr lvl="1" eaLnBrk="1" hangingPunct="1">
              <a:lnSpc>
                <a:spcPct val="80000"/>
              </a:lnSpc>
            </a:pPr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Marks made during acquisition that reflect motion and velocity profile status.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9" grpId="0"/>
      <p:bldP spid="2868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1:</a:t>
            </a:r>
            <a:r>
              <a:rPr lang="en-US" sz="4000" i="1" smtClean="0">
                <a:solidFill>
                  <a:srgbClr val="B4B4D2"/>
                </a:solidFill>
              </a:rPr>
              <a:t> In vivo </a:t>
            </a:r>
            <a:r>
              <a:rPr lang="en-US" sz="4000" smtClean="0">
                <a:solidFill>
                  <a:srgbClr val="B4B4D2"/>
                </a:solidFill>
              </a:rPr>
              <a:t>carotid strain imaging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Presently we have 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in vivo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carotid ultrasound data from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27 patients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290513" indent="-290513"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Measurements are made transverse and longitudinally at the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common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(CCA),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bulb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,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(ICA),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external carotid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(ECA).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and future data collection methods have been improved: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Measurements are made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plaque’s extent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from the tip of the flow divider to termination in ICA and CCA.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Bilateral collection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of radiofrequency data.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Beam steering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Reduce scan time.</a:t>
            </a:r>
          </a:p>
        </p:txBody>
      </p:sp>
      <p:pic>
        <p:nvPicPr>
          <p:cNvPr id="358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 descr="max_prin_str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444875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uw_black_from_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 descr="max_shear_strai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3857625"/>
            <a:ext cx="141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9" descr="total_strain_energy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159250"/>
            <a:ext cx="1143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10" descr="distortional_energ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9200" y="4583113"/>
            <a:ext cx="1114425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>
                <a:solidFill>
                  <a:srgbClr val="B4B4D2"/>
                </a:solidFill>
              </a:rPr>
              <a:t>Aim 1:</a:t>
            </a:r>
            <a:r>
              <a:rPr lang="en-US" sz="4000" i="1">
                <a:solidFill>
                  <a:srgbClr val="B4B4D2"/>
                </a:solidFill>
              </a:rPr>
              <a:t> In vivo </a:t>
            </a:r>
            <a:r>
              <a:rPr lang="en-US" sz="4000">
                <a:solidFill>
                  <a:srgbClr val="B4B4D2"/>
                </a:solidFill>
              </a:rPr>
              <a:t>carotid strain imaging </a:t>
            </a:r>
            <a:br>
              <a:rPr lang="en-US" sz="4000">
                <a:solidFill>
                  <a:srgbClr val="B4B4D2"/>
                </a:solidFill>
              </a:rPr>
            </a:br>
            <a:r>
              <a:rPr lang="en-US" sz="220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8"/>
            <a:ext cx="8229600" cy="4906962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Improve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previously proposed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multi-level motion</a:t>
            </a:r>
            <a:r>
              <a:rPr lang="en-US" sz="24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tracking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algorithm.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Reliably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quantify lateral motion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  The enables examination of strain indices other than the maximum accumulated axial strain, such as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principal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maximum shear strain,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total strain energy, </a:t>
            </a:r>
          </a:p>
          <a:p>
            <a:pPr marL="623888" lvl="1" indent="-166688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distortional strain energy, </a:t>
            </a:r>
          </a:p>
          <a:p>
            <a:pPr marL="623888" lvl="1" indent="-166688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>
              <a:buFontTx/>
              <a:buNone/>
            </a:pPr>
            <a:endParaRPr lang="en-US" sz="800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Numerous levels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careful filtering to prevent aliasing</a:t>
            </a:r>
          </a:p>
          <a:p>
            <a:pPr marL="290513" indent="-290513" eaLnBrk="1" hangingPunct="1"/>
            <a:endParaRPr lang="en-US" sz="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Estimator that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combines matching criteria performance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at each level.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Aim 2: High frequency US characterization 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Compare tissue composition areas to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histology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Concatenate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volumetric slices.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Obtain second set of data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plaque rotated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about the catheter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to validate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integrated backscatter images.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Diffraction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Electronic noise changes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Pulse attenuation history changes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Aim 3: Transcranial Doppler </a:t>
            </a:r>
            <a:br>
              <a:rPr lang="en-US" smtClean="0">
                <a:solidFill>
                  <a:srgbClr val="B4B4D2"/>
                </a:solidFill>
              </a:rPr>
            </a:br>
            <a:r>
              <a:rPr lang="en-US" sz="2200" smtClean="0">
                <a:solidFill>
                  <a:srgbClr val="B4B4D2"/>
                </a:solidFill>
              </a:rPr>
              <a:t>Research Design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5257800"/>
          </a:xfrm>
        </p:spPr>
        <p:txBody>
          <a:bodyPr/>
          <a:lstStyle/>
          <a:p>
            <a:pPr marL="0" indent="0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Patients examined with TCD following US carotid examination and following surgery.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Reliability of measurements.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Rule out alternate sources of emboli.</a:t>
            </a:r>
          </a:p>
          <a:p>
            <a:pPr marL="457200" lvl="1" indent="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0" indent="0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Validates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strain imaging along with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Asymptomatic/symptomatic history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Histology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High frequency ultrasound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 imaging of ischemic cerebral tissue and volumetric atrophy</a:t>
            </a:r>
          </a:p>
          <a:p>
            <a:pPr marL="457200" lvl="1" indent="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Cognitive performance testing.</a:t>
            </a:r>
          </a:p>
        </p:txBody>
      </p:sp>
      <p:pic>
        <p:nvPicPr>
          <p:cNvPr id="3994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Timeline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0963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96" name="Group 5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4"/>
        </p:xfrm>
        <a:graphic>
          <a:graphicData uri="http://schemas.openxmlformats.org/drawingml/2006/table">
            <a:tbl>
              <a:tblPr/>
              <a:tblGrid>
                <a:gridCol w="990600"/>
                <a:gridCol w="419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Aim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Year 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Carotid plaque strain imaging for stroke risk assessment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In vitro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high frequency plaque characterization</a:t>
                      </a:r>
                      <a:endParaRPr kumimoji="0" 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latin typeface="Bitstream Vera Sans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Transcranial Doppler detection of microemboli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latin typeface="Bitstream Vera Sans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</a:t>
            </a:r>
            <a:r>
              <a:rPr lang="en-US" dirty="0" smtClean="0">
                <a:solidFill>
                  <a:srgbClr val="B4B4D2"/>
                </a:solidFill>
              </a:rPr>
              <a:t>risk</a:t>
            </a:r>
            <a:endParaRPr lang="en-US" dirty="0" smtClean="0">
              <a:solidFill>
                <a:srgbClr val="B4B4D2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Power Mode Doppler</a:t>
            </a:r>
            <a:endParaRPr lang="en-US" sz="2400" smtClean="0">
              <a:solidFill>
                <a:srgbClr val="B4B4D2"/>
              </a:solidFill>
            </a:endParaRPr>
          </a:p>
        </p:txBody>
      </p:sp>
      <p:pic>
        <p:nvPicPr>
          <p:cNvPr id="43011" name="Picture 3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3013" name="Picture 43" descr="pm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1630363"/>
            <a:ext cx="5910263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</a:t>
            </a:r>
            <a:r>
              <a:rPr lang="en-US" sz="4000" dirty="0" smtClean="0">
                <a:solidFill>
                  <a:srgbClr val="B4B4D2"/>
                </a:solidFill>
              </a:rPr>
              <a:t>risk</a:t>
            </a:r>
            <a:endParaRPr lang="en-US" sz="4000" dirty="0" smtClean="0">
              <a:solidFill>
                <a:srgbClr val="B4B4D2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Measured with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spatial gradient of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the tissue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displacement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2304</TotalTime>
  <Words>2286</Words>
  <Application>Microsoft PowerPoint</Application>
  <PresentationFormat>On-screen Show (4:3)</PresentationFormat>
  <Paragraphs>731</Paragraphs>
  <Slides>74</Slides>
  <Notes>74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Default Design</vt:lpstr>
      <vt:lpstr>Carotid Plaque Characterization with Medical Ultrasound</vt:lpstr>
      <vt:lpstr>The Problem: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Proposed method for assessing Risk</vt:lpstr>
      <vt:lpstr>Specific Aims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2: High frequency US characterization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3: Transcranial Doppler  Preliminary results</vt:lpstr>
      <vt:lpstr>Aim 1: In vivo carotid strain imaging  Research Design</vt:lpstr>
      <vt:lpstr>Slide 65</vt:lpstr>
      <vt:lpstr>Aim 2: High frequency US characterization  Research Design</vt:lpstr>
      <vt:lpstr>Aim 2: High frequency US characterization  Research Design</vt:lpstr>
      <vt:lpstr>Aim 3: Transcranial Doppler  Research Design</vt:lpstr>
      <vt:lpstr>Timeline</vt:lpstr>
      <vt:lpstr>Acknowledgements</vt:lpstr>
      <vt:lpstr>Related Pathologies: Different intensities and time courses</vt:lpstr>
      <vt:lpstr>Current methods for assessing Risk </vt:lpstr>
      <vt:lpstr>Methods being investigated to assess Risk </vt:lpstr>
      <vt:lpstr>Power Mode Doppler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HSLC Patron</cp:lastModifiedBy>
  <cp:revision>169</cp:revision>
  <dcterms:created xsi:type="dcterms:W3CDTF">2009-01-03T17:17:28Z</dcterms:created>
  <dcterms:modified xsi:type="dcterms:W3CDTF">2011-04-05T16:39:17Z</dcterms:modified>
</cp:coreProperties>
</file>